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34" r:id="rId7"/>
    <p:sldId id="259" r:id="rId8"/>
    <p:sldId id="335" r:id="rId9"/>
    <p:sldId id="336" r:id="rId10"/>
    <p:sldId id="329" r:id="rId11"/>
    <p:sldId id="343" r:id="rId12"/>
    <p:sldId id="323" r:id="rId13"/>
    <p:sldId id="301" r:id="rId14"/>
    <p:sldId id="262" r:id="rId15"/>
    <p:sldId id="340" r:id="rId16"/>
    <p:sldId id="265" r:id="rId17"/>
    <p:sldId id="267" r:id="rId18"/>
    <p:sldId id="324" r:id="rId19"/>
    <p:sldId id="269" r:id="rId20"/>
    <p:sldId id="337" r:id="rId21"/>
    <p:sldId id="341" r:id="rId22"/>
    <p:sldId id="271" r:id="rId23"/>
    <p:sldId id="272" r:id="rId24"/>
    <p:sldId id="338" r:id="rId25"/>
    <p:sldId id="284" r:id="rId26"/>
    <p:sldId id="326" r:id="rId27"/>
    <p:sldId id="285" r:id="rId28"/>
    <p:sldId id="327" r:id="rId29"/>
    <p:sldId id="325" r:id="rId30"/>
    <p:sldId id="313" r:id="rId31"/>
    <p:sldId id="309" r:id="rId32"/>
    <p:sldId id="339" r:id="rId33"/>
    <p:sldId id="330" r:id="rId34"/>
    <p:sldId id="316" r:id="rId35"/>
    <p:sldId id="333" r:id="rId36"/>
    <p:sldId id="332" r:id="rId37"/>
    <p:sldId id="331" r:id="rId38"/>
    <p:sldId id="314" r:id="rId39"/>
    <p:sldId id="256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</a:t>
            </a:r>
            <a:r>
              <a:rPr lang="tr-TR" sz="2700" b="1" dirty="0" smtClean="0"/>
              <a:t>4.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846714"/>
              </p:ext>
            </p:extLst>
          </p:nvPr>
        </p:nvGraphicFramePr>
        <p:xfrm>
          <a:off x="625640" y="128336"/>
          <a:ext cx="11198495" cy="5101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785">
                  <a:extLst>
                    <a:ext uri="{9D8B030D-6E8A-4147-A177-3AD203B41FA5}">
                      <a16:colId xmlns:a16="http://schemas.microsoft.com/office/drawing/2014/main" val="2786658385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1395727942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4108855132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1450186269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4133983124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2244051794"/>
                    </a:ext>
                  </a:extLst>
                </a:gridCol>
                <a:gridCol w="1599785">
                  <a:extLst>
                    <a:ext uri="{9D8B030D-6E8A-4147-A177-3AD203B41FA5}">
                      <a16:colId xmlns:a16="http://schemas.microsoft.com/office/drawing/2014/main" val="2804941429"/>
                    </a:ext>
                  </a:extLst>
                </a:gridCol>
              </a:tblGrid>
              <a:tr h="40732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PUANLAMA HAM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42211"/>
                  </a:ext>
                </a:extLst>
              </a:tr>
              <a:tr h="11573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381409"/>
                  </a:ext>
                </a:extLst>
              </a:tr>
              <a:tr h="7715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9301434"/>
                  </a:ext>
                </a:extLst>
              </a:tr>
              <a:tr h="7715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98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82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    4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    34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    80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    69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164768"/>
                  </a:ext>
                </a:extLst>
              </a:tr>
              <a:tr h="7715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16,5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    2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 28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    4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    4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154047"/>
                  </a:ext>
                </a:extLst>
              </a:tr>
              <a:tr h="4073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68,03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55,98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12,05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4,89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3,76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4793132"/>
                  </a:ext>
                </a:extLst>
              </a:tr>
              <a:tr h="4073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70,87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66,65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100,40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56,77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81,40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93,94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3922637"/>
                  </a:ext>
                </a:extLst>
              </a:tr>
              <a:tr h="407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282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25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363857"/>
              </p:ext>
            </p:extLst>
          </p:nvPr>
        </p:nvGraphicFramePr>
        <p:xfrm>
          <a:off x="497306" y="449182"/>
          <a:ext cx="11197388" cy="6086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875">
                  <a:extLst>
                    <a:ext uri="{9D8B030D-6E8A-4147-A177-3AD203B41FA5}">
                      <a16:colId xmlns:a16="http://schemas.microsoft.com/office/drawing/2014/main" val="2269124956"/>
                    </a:ext>
                  </a:extLst>
                </a:gridCol>
                <a:gridCol w="1540753">
                  <a:extLst>
                    <a:ext uri="{9D8B030D-6E8A-4147-A177-3AD203B41FA5}">
                      <a16:colId xmlns:a16="http://schemas.microsoft.com/office/drawing/2014/main" val="975554045"/>
                    </a:ext>
                  </a:extLst>
                </a:gridCol>
                <a:gridCol w="1599626">
                  <a:extLst>
                    <a:ext uri="{9D8B030D-6E8A-4147-A177-3AD203B41FA5}">
                      <a16:colId xmlns:a16="http://schemas.microsoft.com/office/drawing/2014/main" val="2452942974"/>
                    </a:ext>
                  </a:extLst>
                </a:gridCol>
                <a:gridCol w="799814">
                  <a:extLst>
                    <a:ext uri="{9D8B030D-6E8A-4147-A177-3AD203B41FA5}">
                      <a16:colId xmlns:a16="http://schemas.microsoft.com/office/drawing/2014/main" val="341160757"/>
                    </a:ext>
                  </a:extLst>
                </a:gridCol>
                <a:gridCol w="799814">
                  <a:extLst>
                    <a:ext uri="{9D8B030D-6E8A-4147-A177-3AD203B41FA5}">
                      <a16:colId xmlns:a16="http://schemas.microsoft.com/office/drawing/2014/main" val="1215856667"/>
                    </a:ext>
                  </a:extLst>
                </a:gridCol>
                <a:gridCol w="1599626">
                  <a:extLst>
                    <a:ext uri="{9D8B030D-6E8A-4147-A177-3AD203B41FA5}">
                      <a16:colId xmlns:a16="http://schemas.microsoft.com/office/drawing/2014/main" val="3047111565"/>
                    </a:ext>
                  </a:extLst>
                </a:gridCol>
                <a:gridCol w="1599626">
                  <a:extLst>
                    <a:ext uri="{9D8B030D-6E8A-4147-A177-3AD203B41FA5}">
                      <a16:colId xmlns:a16="http://schemas.microsoft.com/office/drawing/2014/main" val="1437700819"/>
                    </a:ext>
                  </a:extLst>
                </a:gridCol>
                <a:gridCol w="799814">
                  <a:extLst>
                    <a:ext uri="{9D8B030D-6E8A-4147-A177-3AD203B41FA5}">
                      <a16:colId xmlns:a16="http://schemas.microsoft.com/office/drawing/2014/main" val="2736925992"/>
                    </a:ext>
                  </a:extLst>
                </a:gridCol>
                <a:gridCol w="799814">
                  <a:extLst>
                    <a:ext uri="{9D8B030D-6E8A-4147-A177-3AD203B41FA5}">
                      <a16:colId xmlns:a16="http://schemas.microsoft.com/office/drawing/2014/main" val="177242524"/>
                    </a:ext>
                  </a:extLst>
                </a:gridCol>
                <a:gridCol w="1599626">
                  <a:extLst>
                    <a:ext uri="{9D8B030D-6E8A-4147-A177-3AD203B41FA5}">
                      <a16:colId xmlns:a16="http://schemas.microsoft.com/office/drawing/2014/main" val="482819835"/>
                    </a:ext>
                  </a:extLst>
                </a:gridCol>
              </a:tblGrid>
              <a:tr h="39784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NOT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261260"/>
                  </a:ext>
                </a:extLst>
              </a:tr>
              <a:tr h="3978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BARAJLI NOTA GÖRE DAĞILIM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HAM NOTA GÖRE DAĞILIM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43229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ARALIĞI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SAYI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YÜZDE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ARALIĞI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SAYI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YÜZDE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1403790"/>
                  </a:ext>
                </a:extLst>
              </a:tr>
              <a:tr h="397844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&gt;=90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2,84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158 KİŞİ       </a:t>
                      </a:r>
                      <a:endParaRPr lang="tr-TR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dirty="0" smtClean="0">
                          <a:effectLst/>
                        </a:rPr>
                        <a:t>   </a:t>
                      </a:r>
                      <a:r>
                        <a:rPr lang="tr-TR" sz="1800" b="1" u="none" strike="noStrike" dirty="0">
                          <a:effectLst/>
                        </a:rPr>
                        <a:t>% 56,03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&gt;=90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2,84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152 KİŞİ     </a:t>
                      </a:r>
                      <a:endParaRPr lang="tr-TR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dirty="0" smtClean="0">
                          <a:effectLst/>
                        </a:rPr>
                        <a:t>     </a:t>
                      </a:r>
                      <a:r>
                        <a:rPr lang="tr-TR" sz="1800" b="1" u="none" strike="noStrike" dirty="0">
                          <a:effectLst/>
                        </a:rPr>
                        <a:t>% 53,91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9120908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&gt;=80-90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9,93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&gt;=80-90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28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9,93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372399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&gt;=70-80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88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31,21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&gt;=70-80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95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33,69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038232"/>
                  </a:ext>
                </a:extLst>
              </a:tr>
              <a:tr h="51655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&gt;=66,09-70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34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12,06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&gt;=68,03-70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21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7,45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45675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 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ORTALAMA= 66,09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ORTALAMA= 68,03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21998"/>
                  </a:ext>
                </a:extLst>
              </a:tr>
              <a:tr h="397844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&gt;=60-66,09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46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16,32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124 KİŞİ         </a:t>
                      </a:r>
                      <a:endParaRPr lang="tr-TR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dirty="0" smtClean="0">
                          <a:effectLst/>
                        </a:rPr>
                        <a:t> </a:t>
                      </a:r>
                      <a:r>
                        <a:rPr lang="tr-TR" sz="1800" b="1" u="none" strike="noStrike" dirty="0">
                          <a:effectLst/>
                        </a:rPr>
                        <a:t>% 43,98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&gt;=60-68,03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77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27,31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130 KİŞİ     </a:t>
                      </a:r>
                      <a:endParaRPr lang="tr-TR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1800" b="1" u="none" strike="noStrike" dirty="0" smtClean="0">
                          <a:effectLst/>
                        </a:rPr>
                        <a:t>     </a:t>
                      </a:r>
                      <a:r>
                        <a:rPr lang="tr-TR" sz="1800" b="1" u="none" strike="noStrike" dirty="0">
                          <a:effectLst/>
                        </a:rPr>
                        <a:t>% 46,1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3182025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&gt;=50-60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45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15,96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&gt;=50-60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36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12,77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590390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&gt;=40-50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19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6,74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&gt;=40-50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9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3,2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170857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&gt;=30-40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6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2,13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&gt;=30-40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1,07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79091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&gt;=20-30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3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2,13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&gt;=20-30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2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1,07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449124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&gt;=10-20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&gt;=10-20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3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1,07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068392"/>
                  </a:ext>
                </a:extLst>
              </a:tr>
              <a:tr h="397844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&lt;10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5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1,78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&lt;10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0</a:t>
                      </a:r>
                      <a:endParaRPr lang="tr-TR" sz="1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0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083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758" y="368968"/>
            <a:ext cx="11774905" cy="625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7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2296"/>
            <a:ext cx="10515600" cy="41709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129091" y="6245483"/>
            <a:ext cx="11705556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solidFill>
                  <a:srgbClr val="FF0000"/>
                </a:solidFill>
              </a:rPr>
              <a:t>*</a:t>
            </a:r>
            <a:r>
              <a:rPr lang="tr-TR" dirty="0"/>
              <a:t> </a:t>
            </a:r>
            <a:r>
              <a:rPr lang="tr-TR" dirty="0" smtClean="0">
                <a:solidFill>
                  <a:srgbClr val="FF0000"/>
                </a:solidFill>
              </a:rPr>
              <a:t>Bu öğrencilerden </a:t>
            </a:r>
            <a:r>
              <a:rPr lang="tr-TR" dirty="0">
                <a:solidFill>
                  <a:srgbClr val="FF0000"/>
                </a:solidFill>
              </a:rPr>
              <a:t>1 kişi pratik sınava katılmamıştır</a:t>
            </a:r>
            <a:r>
              <a:rPr lang="tr-TR" dirty="0" smtClean="0">
                <a:solidFill>
                  <a:srgbClr val="FF0000"/>
                </a:solidFill>
              </a:rPr>
              <a:t>.**</a:t>
            </a:r>
            <a:r>
              <a:rPr lang="tr-TR" dirty="0">
                <a:solidFill>
                  <a:srgbClr val="FF0000"/>
                </a:solidFill>
              </a:rPr>
              <a:t> Bu öğrencilerden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3 kişi pratik sınava katılmamıştır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592822"/>
              </p:ext>
            </p:extLst>
          </p:nvPr>
        </p:nvGraphicFramePr>
        <p:xfrm>
          <a:off x="838200" y="529388"/>
          <a:ext cx="10840452" cy="6207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8636">
                  <a:extLst>
                    <a:ext uri="{9D8B030D-6E8A-4147-A177-3AD203B41FA5}">
                      <a16:colId xmlns:a16="http://schemas.microsoft.com/office/drawing/2014/main" val="1666397952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1542538581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4169498419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2854369941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2112661664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2973043935"/>
                    </a:ext>
                  </a:extLst>
                </a:gridCol>
                <a:gridCol w="1548636">
                  <a:extLst>
                    <a:ext uri="{9D8B030D-6E8A-4147-A177-3AD203B41FA5}">
                      <a16:colId xmlns:a16="http://schemas.microsoft.com/office/drawing/2014/main" val="1487547389"/>
                    </a:ext>
                  </a:extLst>
                </a:gridCol>
              </a:tblGrid>
              <a:tr h="4155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03866"/>
                  </a:ext>
                </a:extLst>
              </a:tr>
              <a:tr h="9613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Tıbbi Genetik 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763282"/>
                  </a:ext>
                </a:extLst>
              </a:tr>
              <a:tr h="4155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6198860"/>
                  </a:ext>
                </a:extLst>
              </a:tr>
              <a:tr h="4155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13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19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13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9234599"/>
                  </a:ext>
                </a:extLst>
              </a:tr>
              <a:tr h="57680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207477"/>
                  </a:ext>
                </a:extLst>
              </a:tr>
              <a:tr h="640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                          % 1,42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                          % 1,78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13                          % 4,61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16                          % 5,68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                          % 2,84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135                          % 47,88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0405415"/>
                  </a:ext>
                </a:extLst>
              </a:tr>
              <a:tr h="7331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3644827"/>
                  </a:ext>
                </a:extLst>
              </a:tr>
              <a:tr h="4155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Pratik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5900782"/>
                  </a:ext>
                </a:extLst>
              </a:tr>
              <a:tr h="4155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96860861"/>
                  </a:ext>
                </a:extLst>
              </a:tr>
              <a:tr h="57680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Puan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Puan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Puan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7423835"/>
                  </a:ext>
                </a:extLst>
              </a:tr>
              <a:tr h="6408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53                          % 18,8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                          % 1,77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87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30,85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% </a:t>
                      </a:r>
                      <a:r>
                        <a:rPr lang="tr-TR" sz="2000" b="1" u="none" strike="noStrike" dirty="0" smtClean="0">
                          <a:effectLst/>
                        </a:rPr>
                        <a:t>0.70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482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99080550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97,88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261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92,56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99080550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276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97,88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261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92,56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09600" y="1767007"/>
            <a:ext cx="1097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SORU: Bilenle bilmeyeni ayırt edemeyen, mutlaka testten çıkarılması gereken, çok kolay soru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Aşağıdakilerden hangisi 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bilimselliğin ölçütlerinden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birisi değildir?</a:t>
            </a:r>
            <a:b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Test 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edilebilirlik (2)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</a:t>
            </a:r>
            <a:r>
              <a:rPr lang="tr-T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Gözlenebilirlik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Okunabilirlik( 276)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   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İletilebilirlik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(1)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</a:t>
            </a:r>
            <a:r>
              <a:rPr lang="tr-TR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Ölçülebilirlik</a:t>
            </a:r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(3)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41. SORU: Bilenle bilmeyeni ayırt edemeyen, mutlaka testten çıkarılması gereken, çok zor soru</a:t>
            </a:r>
            <a:endParaRPr lang="tr-TR" dirty="0"/>
          </a:p>
          <a:p>
            <a:pPr lvl="0"/>
            <a:r>
              <a:rPr lang="tr-TR" dirty="0"/>
              <a:t>Bir C-C bağını ayrıştırmaya yetecek bir fotonun dalga boyu 400 </a:t>
            </a:r>
            <a:r>
              <a:rPr lang="tr-TR" dirty="0" err="1"/>
              <a:t>nm</a:t>
            </a:r>
            <a:r>
              <a:rPr lang="tr-TR" dirty="0"/>
              <a:t> dolaylarındadır. Buna göre böyle bir bağın ortalama bağ enerjisi kaç </a:t>
            </a:r>
            <a:r>
              <a:rPr lang="tr-TR" dirty="0" err="1"/>
              <a:t>eV</a:t>
            </a:r>
            <a:r>
              <a:rPr lang="tr-TR" dirty="0"/>
              <a:t> ‘tur?(Işık hızı=300000</a:t>
            </a:r>
            <a:r>
              <a:rPr lang="tr-TR" baseline="30000" dirty="0"/>
              <a:t> </a:t>
            </a:r>
            <a:r>
              <a:rPr lang="tr-TR" dirty="0"/>
              <a:t>km/s, Planck sabiti=6,62.10</a:t>
            </a:r>
            <a:r>
              <a:rPr lang="tr-TR" baseline="30000" dirty="0"/>
              <a:t>-34</a:t>
            </a:r>
            <a:r>
              <a:rPr lang="tr-TR" dirty="0"/>
              <a:t>, 1 </a:t>
            </a:r>
            <a:r>
              <a:rPr lang="tr-TR" dirty="0" err="1"/>
              <a:t>nm</a:t>
            </a:r>
            <a:r>
              <a:rPr lang="tr-TR" dirty="0"/>
              <a:t>= 10</a:t>
            </a:r>
            <a:r>
              <a:rPr lang="tr-TR" baseline="30000" dirty="0"/>
              <a:t>-9 </a:t>
            </a:r>
            <a:r>
              <a:rPr lang="tr-TR" dirty="0"/>
              <a:t>m)</a:t>
            </a:r>
            <a:br>
              <a:rPr lang="tr-TR" dirty="0"/>
            </a:br>
            <a:r>
              <a:rPr lang="tr-TR" dirty="0"/>
              <a:t>a)    49 X </a:t>
            </a:r>
            <a:r>
              <a:rPr lang="tr-TR" dirty="0" smtClean="0"/>
              <a:t>10</a:t>
            </a:r>
            <a:r>
              <a:rPr lang="tr-TR" baseline="30000" dirty="0" smtClean="0"/>
              <a:t>-20    </a:t>
            </a:r>
            <a:r>
              <a:rPr lang="tr-TR" baseline="30000" dirty="0" smtClean="0">
                <a:latin typeface="+mj-lt"/>
              </a:rPr>
              <a:t>(121)</a:t>
            </a:r>
            <a:r>
              <a:rPr lang="tr-TR" dirty="0">
                <a:latin typeface="+mj-lt"/>
              </a:rPr>
              <a:t/>
            </a:r>
            <a:br>
              <a:rPr lang="tr-TR" dirty="0">
                <a:latin typeface="+mj-lt"/>
              </a:rPr>
            </a:br>
            <a:r>
              <a:rPr lang="tr-TR" dirty="0"/>
              <a:t>b)    7.5 X </a:t>
            </a:r>
            <a:r>
              <a:rPr lang="tr-TR" dirty="0" smtClean="0"/>
              <a:t>10</a:t>
            </a:r>
            <a:r>
              <a:rPr lang="tr-TR" baseline="30000" dirty="0" smtClean="0"/>
              <a:t>14     (25)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7.84 X </a:t>
            </a:r>
            <a:r>
              <a:rPr lang="tr-TR" dirty="0" smtClean="0"/>
              <a:t>10</a:t>
            </a:r>
            <a:r>
              <a:rPr lang="tr-TR" baseline="30000" dirty="0" smtClean="0"/>
              <a:t>-39    (92)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</a:t>
            </a:r>
            <a:r>
              <a:rPr lang="tr-TR" dirty="0" smtClean="0"/>
              <a:t>0.326   (19)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e)    </a:t>
            </a:r>
            <a:r>
              <a:rPr lang="tr-TR" b="1" dirty="0" smtClean="0"/>
              <a:t>3.1    (21)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211452"/>
              </p:ext>
            </p:extLst>
          </p:nvPr>
        </p:nvGraphicFramePr>
        <p:xfrm>
          <a:off x="352927" y="625642"/>
          <a:ext cx="11566358" cy="5534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4462">
                  <a:extLst>
                    <a:ext uri="{9D8B030D-6E8A-4147-A177-3AD203B41FA5}">
                      <a16:colId xmlns:a16="http://schemas.microsoft.com/office/drawing/2014/main" val="3287603884"/>
                    </a:ext>
                  </a:extLst>
                </a:gridCol>
                <a:gridCol w="2102974">
                  <a:extLst>
                    <a:ext uri="{9D8B030D-6E8A-4147-A177-3AD203B41FA5}">
                      <a16:colId xmlns:a16="http://schemas.microsoft.com/office/drawing/2014/main" val="3525602039"/>
                    </a:ext>
                  </a:extLst>
                </a:gridCol>
                <a:gridCol w="2102974">
                  <a:extLst>
                    <a:ext uri="{9D8B030D-6E8A-4147-A177-3AD203B41FA5}">
                      <a16:colId xmlns:a16="http://schemas.microsoft.com/office/drawing/2014/main" val="1097206100"/>
                    </a:ext>
                  </a:extLst>
                </a:gridCol>
                <a:gridCol w="2102974">
                  <a:extLst>
                    <a:ext uri="{9D8B030D-6E8A-4147-A177-3AD203B41FA5}">
                      <a16:colId xmlns:a16="http://schemas.microsoft.com/office/drawing/2014/main" val="3502693951"/>
                    </a:ext>
                  </a:extLst>
                </a:gridCol>
                <a:gridCol w="2102974">
                  <a:extLst>
                    <a:ext uri="{9D8B030D-6E8A-4147-A177-3AD203B41FA5}">
                      <a16:colId xmlns:a16="http://schemas.microsoft.com/office/drawing/2014/main" val="2534486910"/>
                    </a:ext>
                  </a:extLst>
                </a:gridCol>
              </a:tblGrid>
              <a:tr h="53158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30918"/>
                  </a:ext>
                </a:extLst>
              </a:tr>
              <a:tr h="531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625515"/>
                  </a:ext>
                </a:extLst>
              </a:tr>
              <a:tr h="53158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697499"/>
                  </a:ext>
                </a:extLst>
              </a:tr>
              <a:tr h="750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276 (%97,88)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223 (%79,08)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12549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Genetik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9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274 (%97,17)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238 (%84,4)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718604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 ve Embriyoloji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36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272 (%96,46)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184 (%65,25)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83900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274 (%97,17)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41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261 (%92,56)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57429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276 (%97,88)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57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140 (%49,65)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594283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75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233 (%82,63)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218 (%77,31)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05309"/>
                  </a:ext>
                </a:extLst>
              </a:tr>
              <a:tr h="5315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224 (%79,44)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79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184 (%65,25)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17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27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1852" y="612742"/>
            <a:ext cx="10906812" cy="584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730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218503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518149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TEMEL BİLİMLERE GİRİŞ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/>
              <a:t>25 Mart – 24 Mayıs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166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(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zorunlu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(T., YD ), 142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saatin 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lnSpc>
                <a:spcPct val="115000"/>
              </a:lnSpc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saati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Mayıs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Beceri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21 Mayıs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202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Fizyoloji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22 Mayıs 2024 - Anatomi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Mayıs 2024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Leyla CANPOLATKOYUTÜRK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Doç. Dr. Mustafa ULAŞ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136263"/>
              </p:ext>
            </p:extLst>
          </p:nvPr>
        </p:nvGraphicFramePr>
        <p:xfrm>
          <a:off x="609600" y="1828797"/>
          <a:ext cx="10633656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66,36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 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05276"/>
              </p:ext>
            </p:extLst>
          </p:nvPr>
        </p:nvGraphicFramePr>
        <p:xfrm>
          <a:off x="609597" y="480769"/>
          <a:ext cx="11051359" cy="5920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2839">
                  <a:extLst>
                    <a:ext uri="{9D8B030D-6E8A-4147-A177-3AD203B41FA5}">
                      <a16:colId xmlns:a16="http://schemas.microsoft.com/office/drawing/2014/main" val="2331356985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3372548714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3602091394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3260037263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2214061825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1002296936"/>
                    </a:ext>
                  </a:extLst>
                </a:gridCol>
                <a:gridCol w="1381420">
                  <a:extLst>
                    <a:ext uri="{9D8B030D-6E8A-4147-A177-3AD203B41FA5}">
                      <a16:colId xmlns:a16="http://schemas.microsoft.com/office/drawing/2014/main" val="2532377136"/>
                    </a:ext>
                  </a:extLst>
                </a:gridCol>
              </a:tblGrid>
              <a:tr h="56663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575005"/>
                  </a:ext>
                </a:extLst>
              </a:tr>
              <a:tr h="10361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(Ayırt Edicilik)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Sayı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48677"/>
                  </a:ext>
                </a:extLst>
              </a:tr>
              <a:tr h="8634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edebilen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24                        % 28,58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5962147"/>
                  </a:ext>
                </a:extLst>
              </a:tr>
              <a:tr h="8634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                        % 11,91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3930"/>
                  </a:ext>
                </a:extLst>
              </a:tr>
              <a:tr h="8634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23                        % 27,39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4122531"/>
                  </a:ext>
                </a:extLst>
              </a:tr>
              <a:tr h="8634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27                        % 32,15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2050137"/>
                  </a:ext>
                </a:extLst>
              </a:tr>
              <a:tr h="8634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84                        % 100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31                        % 36,91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19                        % 22,62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                        % 23,81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                        % 14,29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                        % 2,39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20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919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304894"/>
              </p:ext>
            </p:extLst>
          </p:nvPr>
        </p:nvGraphicFramePr>
        <p:xfrm>
          <a:off x="212738" y="861433"/>
          <a:ext cx="11305494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037445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73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b="1" dirty="0" smtClean="0"/>
                    </a:p>
                    <a:p>
                      <a:pPr algn="ctr"/>
                      <a:r>
                        <a:rPr lang="tr-TR" sz="2000" b="1" dirty="0" smtClean="0"/>
                        <a:t>75,4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b="1" dirty="0" smtClean="0"/>
                    </a:p>
                    <a:p>
                      <a:pPr algn="ctr"/>
                      <a:r>
                        <a:rPr lang="tr-TR" sz="2000" b="1" dirty="0" smtClean="0"/>
                        <a:t>69,8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000" b="1" dirty="0" smtClean="0"/>
                    </a:p>
                    <a:p>
                      <a:pPr algn="ctr"/>
                      <a:r>
                        <a:rPr lang="tr-TR" sz="2000" b="1" dirty="0" smtClean="0"/>
                        <a:t>76,7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302747"/>
              </p:ext>
            </p:extLst>
          </p:nvPr>
        </p:nvGraphicFramePr>
        <p:xfrm>
          <a:off x="223248" y="977046"/>
          <a:ext cx="11455405" cy="4492537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187356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84,9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73,9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78,0</a:t>
                      </a:r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537221"/>
              </p:ext>
            </p:extLst>
          </p:nvPr>
        </p:nvGraphicFramePr>
        <p:xfrm>
          <a:off x="140717" y="1030014"/>
          <a:ext cx="11377515" cy="5077968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281156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60,2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71,2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57,6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501520"/>
              </p:ext>
            </p:extLst>
          </p:nvPr>
        </p:nvGraphicFramePr>
        <p:xfrm>
          <a:off x="222921" y="1030014"/>
          <a:ext cx="11375521" cy="5199888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287233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095074"/>
              </p:ext>
            </p:extLst>
          </p:nvPr>
        </p:nvGraphicFramePr>
        <p:xfrm>
          <a:off x="124250" y="482220"/>
          <a:ext cx="11393982" cy="6422941"/>
        </p:xfrm>
        <a:graphic>
          <a:graphicData uri="http://schemas.openxmlformats.org/drawingml/2006/table">
            <a:tbl>
              <a:tblPr firstRow="1" firstCol="1" bandRow="1"/>
              <a:tblGrid>
                <a:gridCol w="2969993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1060254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20715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20715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2562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25036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53175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90916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82548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98055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101402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109217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7196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(%)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(%)                   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(%)        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801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1701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3403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Yok (3)</a:t>
            </a:r>
          </a:p>
          <a:p>
            <a:pPr lvl="0"/>
            <a:r>
              <a:rPr lang="tr-TR" dirty="0" smtClean="0"/>
              <a:t>Pratik dersler akılda kalıcıydı(2)</a:t>
            </a:r>
          </a:p>
          <a:p>
            <a:pPr lvl="0"/>
            <a:r>
              <a:rPr lang="tr-TR" dirty="0"/>
              <a:t>Yok</a:t>
            </a:r>
          </a:p>
          <a:p>
            <a:pPr lvl="0"/>
            <a:r>
              <a:rPr lang="tr-TR" dirty="0"/>
              <a:t>Yok </a:t>
            </a:r>
          </a:p>
          <a:p>
            <a:pPr lvl="0"/>
            <a:r>
              <a:rPr lang="tr-TR" dirty="0" smtClean="0"/>
              <a:t>Tıbbı </a:t>
            </a:r>
            <a:r>
              <a:rPr lang="tr-TR" dirty="0"/>
              <a:t>beceride öğrendiğimiz kan alma işlemi dışında hiçbir olumlu yönü yok</a:t>
            </a:r>
            <a:r>
              <a:rPr lang="tr-TR" dirty="0" smtClean="0"/>
              <a:t>, ..ya da.. dersi </a:t>
            </a:r>
            <a:r>
              <a:rPr lang="tr-TR" dirty="0"/>
              <a:t>yerine kalp masajı yapmayı öğretseler en </a:t>
            </a:r>
            <a:r>
              <a:rPr lang="tr-TR" dirty="0" err="1"/>
              <a:t>azindan</a:t>
            </a:r>
            <a:r>
              <a:rPr lang="tr-TR" dirty="0"/>
              <a:t> insanların hayatına dokunabiliriz</a:t>
            </a:r>
          </a:p>
          <a:p>
            <a:pPr lvl="0"/>
            <a:r>
              <a:rPr lang="tr-TR" dirty="0"/>
              <a:t>Sınavda sorular anlaşılır ve netti</a:t>
            </a:r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Çalışmak için verilen süre </a:t>
            </a:r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yeterliydi (5)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Ders saatleri uygun yoğunluktaydı  (8)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Hocalar yeterince ilgiliydi (4)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Pratik ağırlıklı olması (pratikler) (12)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Diğer kurullara göre daha rahat anlaşılabilir ve çalışılabilir olması (2)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Anlatılan konular ile sınavın paralel olması (2)</a:t>
            </a: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83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Preklinik</a:t>
            </a:r>
            <a:r>
              <a:rPr lang="tr-TR" dirty="0" smtClean="0"/>
              <a:t> pratiklerin olması (3)</a:t>
            </a:r>
          </a:p>
          <a:p>
            <a:pPr marL="0" indent="0">
              <a:buNone/>
            </a:pPr>
            <a:r>
              <a:rPr lang="tr-TR" dirty="0" smtClean="0"/>
              <a:t>Tıbbı </a:t>
            </a:r>
            <a:r>
              <a:rPr lang="tr-TR" dirty="0"/>
              <a:t>beceride öğrendiğimiz kan alma işlemi dışında hiçbir olumlu yönü yok</a:t>
            </a:r>
            <a:r>
              <a:rPr lang="tr-TR" dirty="0" smtClean="0"/>
              <a:t>, </a:t>
            </a:r>
            <a:r>
              <a:rPr lang="tr-TR" dirty="0" err="1" smtClean="0"/>
              <a:t>biyoistatistik</a:t>
            </a:r>
            <a:r>
              <a:rPr lang="tr-TR" dirty="0" smtClean="0"/>
              <a:t> </a:t>
            </a:r>
            <a:r>
              <a:rPr lang="tr-TR" dirty="0"/>
              <a:t>ya da biyofizik dersi yerine kalp masajı yapmayı </a:t>
            </a:r>
            <a:r>
              <a:rPr lang="tr-TR" dirty="0" smtClean="0"/>
              <a:t>öğretseler daha iyiydi. (1)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Sınavda sorular anlaşılır ve </a:t>
            </a:r>
            <a:r>
              <a:rPr lang="tr-TR" dirty="0" smtClean="0"/>
              <a:t>netti (6)</a:t>
            </a:r>
          </a:p>
          <a:p>
            <a:pPr marL="0" indent="0">
              <a:buNone/>
            </a:pPr>
            <a:r>
              <a:rPr lang="tr-TR" dirty="0"/>
              <a:t>Hocalar dersi zorlamadan </a:t>
            </a:r>
            <a:r>
              <a:rPr lang="tr-TR" dirty="0" smtClean="0"/>
              <a:t>anlattılar (1)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09600" y="786063"/>
            <a:ext cx="10635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             KURULLA </a:t>
            </a:r>
            <a:r>
              <a:rPr lang="tr-TR" sz="2800" b="1" dirty="0"/>
              <a:t>İLGİLİ ÖĞRENCİLERİN OLUMLU GÖRÜŞLERİ</a:t>
            </a:r>
          </a:p>
        </p:txBody>
      </p:sp>
    </p:spTree>
    <p:extLst>
      <p:ext uri="{BB962C8B-B14F-4D97-AF65-F5344CB8AC3E}">
        <p14:creationId xmlns:p14="http://schemas.microsoft.com/office/powerpoint/2010/main" val="319547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137" y="529389"/>
            <a:ext cx="11871157" cy="606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71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60331"/>
            <a:ext cx="10972800" cy="4265833"/>
          </a:xfrm>
        </p:spPr>
        <p:txBody>
          <a:bodyPr>
            <a:normAutofit/>
          </a:bodyPr>
          <a:lstStyle/>
          <a:p>
            <a:pPr lvl="0"/>
            <a:r>
              <a:rPr lang="tr-TR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Öğretim üyelerinin çoğunun dersi, iyi hazırlanmış ders materyalleri kullanarak, interaktif şekilde anlatması</a:t>
            </a:r>
            <a:r>
              <a:rPr lang="tr-TR" sz="3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(1)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763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Zor bir kuruldu (5)</a:t>
            </a:r>
          </a:p>
          <a:p>
            <a:pPr marL="0" indent="0">
              <a:buNone/>
            </a:pPr>
            <a:r>
              <a:rPr lang="tr-TR" sz="3600" dirty="0" smtClean="0"/>
              <a:t>Biyokimya çok zordu (10)</a:t>
            </a:r>
          </a:p>
          <a:p>
            <a:pPr marL="0" indent="0">
              <a:buNone/>
            </a:pPr>
            <a:r>
              <a:rPr lang="tr-TR" sz="3600" dirty="0" smtClean="0"/>
              <a:t>Bayramdan önceki hafta biraz yoğundu (1)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3600" dirty="0" smtClean="0"/>
          </a:p>
          <a:p>
            <a:pPr lvl="0"/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214" y="213622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3600" dirty="0" smtClean="0"/>
              <a:t>Bazı Hocaların tehditkar yaklaşımları(1)</a:t>
            </a:r>
          </a:p>
          <a:p>
            <a:pPr marL="0" indent="0">
              <a:buNone/>
            </a:pPr>
            <a:r>
              <a:rPr lang="tr-TR" sz="3600" dirty="0" smtClean="0"/>
              <a:t>Bazı derslerde sorular ile slaytlar arasında paralellik yoktu.(4)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3600" dirty="0" smtClean="0"/>
              <a:t>Bazı derslerde slaytların paylaşılmaması (2)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366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Pratik derslerdeki laboratuvar materyalleri, maketler yetersizdi.(8)</a:t>
            </a:r>
          </a:p>
          <a:p>
            <a:r>
              <a:rPr lang="tr-TR" dirty="0" smtClean="0"/>
              <a:t>Pratik derslerin arasında çok fazla boş vakit var. (2)</a:t>
            </a:r>
          </a:p>
          <a:p>
            <a:endParaRPr lang="tr-TR" dirty="0" smtClean="0"/>
          </a:p>
          <a:p>
            <a:r>
              <a:rPr lang="tr-TR" dirty="0" smtClean="0"/>
              <a:t>Bazı pratik dersler öğrenci yoğunluğu ve zaman kısıtlılığı nedeni ile verimli geçmedi (1)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855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67326"/>
            <a:ext cx="10972800" cy="485883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Bazı dersler çok anlaşılır düzeyde anlatılmıyor. (2)</a:t>
            </a:r>
          </a:p>
          <a:p>
            <a:r>
              <a:rPr lang="tr-TR" dirty="0"/>
              <a:t>Biyokimyada bazı sorular işlenenden farklı sorulmuştu (2)</a:t>
            </a:r>
          </a:p>
          <a:p>
            <a:r>
              <a:rPr lang="tr-TR" dirty="0"/>
              <a:t>Bazı hocaları slaytlarını anlamakta zorlandık (4)</a:t>
            </a:r>
          </a:p>
          <a:p>
            <a:r>
              <a:rPr lang="tr-TR" dirty="0"/>
              <a:t>Dersler anlaşılır şekilde anlatılmıyordu (2)</a:t>
            </a:r>
          </a:p>
          <a:p>
            <a:r>
              <a:rPr lang="tr-TR" dirty="0"/>
              <a:t>Serbest çalışma saatleri yetersizdi (1)</a:t>
            </a:r>
          </a:p>
          <a:p>
            <a:r>
              <a:rPr lang="tr-TR" dirty="0"/>
              <a:t>Sınavın öğretmeye ve ölçmeye yönelik olmaması(2)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5479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/>
          </a:bodyPr>
          <a:lstStyle/>
          <a:p>
            <a:r>
              <a:rPr lang="tr-TR" dirty="0" smtClean="0"/>
              <a:t>Biyokimya dersinin ders esnasında anlaşılmasını kolaylaştırmak adına bir şeyler yapılmalı. (1)</a:t>
            </a:r>
          </a:p>
        </p:txBody>
      </p:sp>
    </p:spTree>
    <p:extLst>
      <p:ext uri="{BB962C8B-B14F-4D97-AF65-F5344CB8AC3E}">
        <p14:creationId xmlns:p14="http://schemas.microsoft.com/office/powerpoint/2010/main" val="17436718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310463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(+16p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83242"/>
              </p:ext>
            </p:extLst>
          </p:nvPr>
        </p:nvGraphicFramePr>
        <p:xfrm>
          <a:off x="689808" y="320841"/>
          <a:ext cx="10812380" cy="583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714">
                  <a:extLst>
                    <a:ext uri="{9D8B030D-6E8A-4147-A177-3AD203B41FA5}">
                      <a16:colId xmlns:a16="http://schemas.microsoft.com/office/drawing/2014/main" val="3097714611"/>
                    </a:ext>
                  </a:extLst>
                </a:gridCol>
                <a:gridCol w="2162476">
                  <a:extLst>
                    <a:ext uri="{9D8B030D-6E8A-4147-A177-3AD203B41FA5}">
                      <a16:colId xmlns:a16="http://schemas.microsoft.com/office/drawing/2014/main" val="3113912515"/>
                    </a:ext>
                  </a:extLst>
                </a:gridCol>
                <a:gridCol w="2162476">
                  <a:extLst>
                    <a:ext uri="{9D8B030D-6E8A-4147-A177-3AD203B41FA5}">
                      <a16:colId xmlns:a16="http://schemas.microsoft.com/office/drawing/2014/main" val="2387186751"/>
                    </a:ext>
                  </a:extLst>
                </a:gridCol>
                <a:gridCol w="3243714">
                  <a:extLst>
                    <a:ext uri="{9D8B030D-6E8A-4147-A177-3AD203B41FA5}">
                      <a16:colId xmlns:a16="http://schemas.microsoft.com/office/drawing/2014/main" val="1993273614"/>
                    </a:ext>
                  </a:extLst>
                </a:gridCol>
              </a:tblGrid>
              <a:tr h="4831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263071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77233"/>
                  </a:ext>
                </a:extLst>
              </a:tr>
              <a:tr h="7456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400" b="1" u="none" strike="noStrike" dirty="0">
                          <a:effectLst/>
                        </a:rPr>
                        <a:t> ve Tıbbi Bilişim (1-7)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7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681528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Genetik (8-20)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13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13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735071"/>
                  </a:ext>
                </a:extLst>
              </a:tr>
              <a:tr h="74563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ve Embriyoloji (21-39)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19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19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9197279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(40-46)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7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9156208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(47-59)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19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7758323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(60-77)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18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18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5130277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(78-84)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0719771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4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4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0366318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84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100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4186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22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811" y="352926"/>
            <a:ext cx="11213431" cy="632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4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696913"/>
              </p:ext>
            </p:extLst>
          </p:nvPr>
        </p:nvGraphicFramePr>
        <p:xfrm>
          <a:off x="428296" y="365126"/>
          <a:ext cx="10515601" cy="4713152"/>
        </p:xfrm>
        <a:graphic>
          <a:graphicData uri="http://schemas.openxmlformats.org/drawingml/2006/table">
            <a:tbl>
              <a:tblPr firstRow="1" bandRow="1"/>
              <a:tblGrid>
                <a:gridCol w="4270188">
                  <a:extLst>
                    <a:ext uri="{9D8B030D-6E8A-4147-A177-3AD203B41FA5}">
                      <a16:colId xmlns:a16="http://schemas.microsoft.com/office/drawing/2014/main" val="455381063"/>
                    </a:ext>
                  </a:extLst>
                </a:gridCol>
                <a:gridCol w="2799813">
                  <a:extLst>
                    <a:ext uri="{9D8B030D-6E8A-4147-A177-3AD203B41FA5}">
                      <a16:colId xmlns:a16="http://schemas.microsoft.com/office/drawing/2014/main" val="3715280805"/>
                    </a:ext>
                  </a:extLst>
                </a:gridCol>
                <a:gridCol w="3445600">
                  <a:extLst>
                    <a:ext uri="{9D8B030D-6E8A-4147-A177-3AD203B41FA5}">
                      <a16:colId xmlns:a16="http://schemas.microsoft.com/office/drawing/2014/main" val="3243387902"/>
                    </a:ext>
                  </a:extLst>
                </a:gridCol>
              </a:tblGrid>
              <a:tr h="117137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DÖNEM İÇİ KURULLARDA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(2022-2023)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(n=213)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(2023-2024)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(n= 305)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62629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IV. KURUL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tr-TR" sz="2400" u="none" strike="noStrike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66,09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09520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64,27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03595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52,52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53,57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94986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69,07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12574"/>
                  </a:ext>
                </a:extLst>
              </a:tr>
              <a:tr h="13893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69,10 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61.96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36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315" y="1216059"/>
            <a:ext cx="10850252" cy="538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54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878213"/>
              </p:ext>
            </p:extLst>
          </p:nvPr>
        </p:nvGraphicFramePr>
        <p:xfrm>
          <a:off x="256678" y="81342"/>
          <a:ext cx="11566352" cy="6479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2336">
                  <a:extLst>
                    <a:ext uri="{9D8B030D-6E8A-4147-A177-3AD203B41FA5}">
                      <a16:colId xmlns:a16="http://schemas.microsoft.com/office/drawing/2014/main" val="2348998192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533801842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1575136737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3222933017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516195187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3618052155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3152515041"/>
                    </a:ext>
                  </a:extLst>
                </a:gridCol>
              </a:tblGrid>
              <a:tr h="86600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PUANLAMA BARAJLI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773199"/>
                  </a:ext>
                </a:extLst>
              </a:tr>
              <a:tr h="107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Fizyoloji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65435"/>
                  </a:ext>
                </a:extLst>
              </a:tr>
              <a:tr h="107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204518"/>
                  </a:ext>
                </a:extLst>
              </a:tr>
              <a:tr h="9487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98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82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    4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    34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    80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    69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28351"/>
                  </a:ext>
                </a:extLst>
              </a:tr>
              <a:tr h="9487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 3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-6,4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-6,4    2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-2,4    28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-2,4    4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-1,6    2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05759"/>
                  </a:ext>
                </a:extLst>
              </a:tr>
              <a:tr h="4743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66,09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54,40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11,60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3,01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4,85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3,75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11820"/>
                  </a:ext>
                </a:extLst>
              </a:tr>
              <a:tr h="6255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68,84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64,76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96,63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50,08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80,75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93,66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05344"/>
                  </a:ext>
                </a:extLst>
              </a:tr>
              <a:tr h="47439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282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82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1793</Words>
  <Application>Microsoft Office PowerPoint</Application>
  <PresentationFormat>Geniş ekran</PresentationFormat>
  <Paragraphs>829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36</vt:i4>
      </vt:variant>
    </vt:vector>
  </HeadingPairs>
  <TitlesOfParts>
    <vt:vector size="49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1. SINIF 4. KURUL DEĞERLENDİRME </vt:lpstr>
      <vt:lpstr>PowerPoint Sunusu</vt:lpstr>
      <vt:lpstr>PowerPoint Sunusu</vt:lpstr>
      <vt:lpstr>SINAV VERİLERİ</vt:lpstr>
      <vt:lpstr>PowerPoint Sunusu</vt:lpstr>
      <vt:lpstr>PowerPoint Sunusu</vt:lpstr>
      <vt:lpstr>PowerPoint Sunusu</vt:lpstr>
      <vt:lpstr>PowerPoint Sunusu</vt:lpstr>
      <vt:lpstr>PUANLAMA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</vt:lpstr>
      <vt:lpstr>EN FAZLA YANLIŞ CEVAPLANAN SORU</vt:lpstr>
      <vt:lpstr>PowerPoint Sunusu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PowerPoint Sunusu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616</cp:revision>
  <dcterms:created xsi:type="dcterms:W3CDTF">2022-10-27T00:48:35Z</dcterms:created>
  <dcterms:modified xsi:type="dcterms:W3CDTF">2025-05-06T09:44:08Z</dcterms:modified>
</cp:coreProperties>
</file>